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61" r:id="rId6"/>
    <p:sldId id="262" r:id="rId7"/>
    <p:sldId id="264" r:id="rId8"/>
    <p:sldId id="272" r:id="rId9"/>
    <p:sldId id="266" r:id="rId10"/>
    <p:sldId id="267" r:id="rId11"/>
    <p:sldId id="273" r:id="rId12"/>
    <p:sldId id="268" r:id="rId13"/>
    <p:sldId id="269" r:id="rId14"/>
    <p:sldId id="270" r:id="rId15"/>
    <p:sldId id="274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CC796-CE6A-473E-A2AC-0B491D78FF1B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4CF3-5D75-48F8-9A72-DE5856BD3C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89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392E28-8792-8734-C992-BA01F2CF9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62522A-475A-E02A-0E39-E69AF1689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2EEC0-525A-060E-995F-CEF4CCE1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10E6-14E5-40CB-968B-933E3FD82E6E}" type="datetime1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5C956B-F2D2-806F-BF11-B1E12F2E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12411E-1031-8493-A7F6-02283324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9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273B5-DB56-45A3-BD49-C6F69AAA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F8070E-0EBD-021C-DC3E-D233B0903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FC663A-DCBF-E39F-9AC5-903FCB00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6E677-E66C-44E3-9907-455E52973046}" type="datetime1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D9820-3736-4112-CAED-5CB5A3FA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B38592-C665-3346-5F88-49D0409A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8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C4C1580-2D11-E0BF-8105-C632C2357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520FDA-2174-B01C-1201-38074A3E4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8E0FF8-EF54-55CB-5B79-3D476C19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BAB1-1948-488E-94D6-86AFA0769720}" type="datetime1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EE2137-072F-4715-33A5-B60353F9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0577F7-AEC0-4ED3-F58F-731357975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03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31434-67AC-296D-5F80-687BB190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738AAE-5115-4129-503F-E0A94660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AA5EA-E8FD-1BCD-E505-0FB9F4AC4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4C1D5-FD49-4068-8E4F-534C860E75F1}" type="datetime1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D410D6-1C58-B429-02A8-1292DDF4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DB7971-2FE4-83ED-449D-FD962B12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15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66F3E-9DA7-0B93-11CC-9BA154CE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4E4C8B-F97D-631A-2728-BFDCABE9D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A20201-E5F2-FC44-D8BA-88B0044F1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9186-9543-40AF-840A-CB1C17D244A1}" type="datetime1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80A610-0E57-BDC0-DF98-25E5B7F3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331023-A112-935C-AA21-11BA7D1A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410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3389AE-8DFB-9E88-CE29-1B301243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D7C5CE-7505-BCB7-0409-D0917405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067F9-6E2F-3B85-705E-75F0BCAA9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00C20E-DD56-8CAA-F02A-037C8546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0F08-554E-4109-8248-33C822FD0681}" type="datetime1">
              <a:rPr lang="de-DE" smtClean="0"/>
              <a:t>15.04.2024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A3537-A33B-A2EA-6359-30D1BDF3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DAF47E-45C5-62DC-CD58-95ABB615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75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D4A55-6B28-F16E-06EF-C1BFEFFC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A8B818-86B6-16CD-EB0D-C2BF4367B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23E416-6E0B-7171-26AD-0FD636D8E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39719D-5F45-6DE1-6975-BF8F597A7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72BEC69-4161-6496-6475-BA556A594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35A4660-473A-DA75-64A3-6959D291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3D898-0C5A-4652-B55D-BAE6826EA56F}" type="datetime1">
              <a:rPr lang="de-DE" smtClean="0"/>
              <a:t>15.04.2024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792CFCA-6273-02E0-0697-7E61738D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0120F20-7121-581A-0BC8-98D39828B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99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E942A-2328-2102-8E7A-FC14AD40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C510C8-B8C9-7C6A-4920-E7D58A990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2C14E-EF86-4D41-87D9-DB9AB2FBE540}" type="datetime1">
              <a:rPr lang="de-DE" smtClean="0"/>
              <a:t>15.04.2024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15834E-C1FE-0BFF-5B5F-DAA4F2EA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CFD8AA-B521-38E5-7654-21F06204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16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635BDEB-B2A0-6CC4-0920-A3DB5769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4E4C-39E1-4278-9381-ABE7858CC449}" type="datetime1">
              <a:rPr lang="de-DE" smtClean="0"/>
              <a:t>15.04.2024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F40321D-3DF8-7F71-84D6-8C8F4082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93DE5B-F10E-C10C-5EBC-E8C239E8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2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CF0CB-F3EF-F619-356F-A4A759B6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7CF7C8-2C99-8E73-64F8-7649C10F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5D46BD-628E-9F0E-2F35-F48C40A9A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3A265E-41CE-F816-4145-D0E43B6F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14B4C-69A1-4C7E-8F3E-3C7470DC9B37}" type="datetime1">
              <a:rPr lang="de-DE" smtClean="0"/>
              <a:t>15.04.2024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48E2DE-B3E1-4198-F1F2-514B6176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B0DAB5-31AF-153A-0940-A3661723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59C1B-BE96-6121-8186-DF8C875A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4189C5-0631-EC5F-F497-31594CAD95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D027274-5609-E8A6-C795-E4D101312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FE9E34-BE6E-33D6-6905-5E5BF4E0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114AE-3282-4F65-831D-BFD5AA4CEE19}" type="datetime1">
              <a:rPr lang="de-DE" smtClean="0"/>
              <a:t>15.04.2024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0DC2D1-7417-DBDD-FD95-848823C4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DAD9F9-3F8B-CC5F-0BDF-BA18867B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6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D568CC0-87C1-601D-DE9E-19449EFE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B525C0-4E23-CEE7-32EC-71F63C224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8C5089-49EA-EB20-BB9D-3E6E1C011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E5E45A-BEEC-46AC-813C-2EE2BB7C058D}" type="datetime1">
              <a:rPr lang="de-DE" smtClean="0"/>
              <a:t>15.04.2024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CD01E5-9E09-579E-0E7A-3A25B0013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Römerstraße 94, 68623 Lampertheim Tel.: 06206 2091, Email: www.lukasgemeinde-lampertheim.de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10AFAC-6AED-2C7D-D53F-140CD3C0C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DD9B92-3372-45D8-9CD7-9B6C087CF0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73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4fN8o_LTQWk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YElktWmTOY?feature=oembed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1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3EDAFA-DF17-6560-3581-3B29DF4D2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627" y="643467"/>
            <a:ext cx="3885818" cy="557106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BF47869-8676-1738-4129-B231C911E151}"/>
              </a:ext>
            </a:extLst>
          </p:cNvPr>
          <p:cNvSpPr txBox="1"/>
          <p:nvPr/>
        </p:nvSpPr>
        <p:spPr>
          <a:xfrm>
            <a:off x="1366684" y="3057342"/>
            <a:ext cx="284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HERZLICH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C517A79-D723-587F-AA3F-101832C2D46D}"/>
              </a:ext>
            </a:extLst>
          </p:cNvPr>
          <p:cNvSpPr txBox="1"/>
          <p:nvPr/>
        </p:nvSpPr>
        <p:spPr>
          <a:xfrm>
            <a:off x="8293955" y="3057343"/>
            <a:ext cx="2841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WILLKOMMEN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401654-63DB-3ABC-741A-B7DF35C16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5407"/>
            <a:ext cx="4114800" cy="365125"/>
          </a:xfrm>
        </p:spPr>
        <p:txBody>
          <a:bodyPr/>
          <a:lstStyle/>
          <a:p>
            <a:r>
              <a:rPr lang="de-DE" dirty="0"/>
              <a:t>Römerstraße 94, 68623 Lampertheim Tel.: 06206 2091, www.lukasgemeinde-lampertheim.de</a:t>
            </a:r>
          </a:p>
        </p:txBody>
      </p:sp>
    </p:spTree>
    <p:extLst>
      <p:ext uri="{BB962C8B-B14F-4D97-AF65-F5344CB8AC3E}">
        <p14:creationId xmlns:p14="http://schemas.microsoft.com/office/powerpoint/2010/main" val="41555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7" y="192176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686397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1A45F5-F806-9A3D-8546-EEE4CBCB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380" y="1209617"/>
            <a:ext cx="8104748" cy="45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7" y="192176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686397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1A45F5-F806-9A3D-8546-EEE4CBCB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80" y="1332728"/>
            <a:ext cx="4667440" cy="263555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967F7E-64F7-00FF-9FEE-09541BC836C7}"/>
              </a:ext>
            </a:extLst>
          </p:cNvPr>
          <p:cNvSpPr txBox="1"/>
          <p:nvPr/>
        </p:nvSpPr>
        <p:spPr>
          <a:xfrm>
            <a:off x="5770327" y="2323920"/>
            <a:ext cx="61302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8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Wichtiger Nachtrag von der Herbstsynode der EKHN: </a:t>
            </a:r>
          </a:p>
          <a:p>
            <a:pPr algn="just"/>
            <a:endParaRPr lang="de-DE" sz="1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de-DE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Kirchensynode der EKHN hat auf ihrer Herbstsynode 2023 wichtige Beschlüsse in Hinblick auf die Arbeit im Nachbarschaftsraum beschlossen. Nach diesen Beschlüssen kann der KSV (=Kirchensynodalvorstand), falls sich eine Nachbarschaft bis Ende 2026 auf keine gemeinsame Rechtsform verständigen sollte, nur noch eine Fusion der Gemeinden, die zu einem Nachbarschaftsraum gehören, beschließen.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EC7D10B-6DF0-2C3A-CC8E-7BE2BAC191CD}"/>
              </a:ext>
            </a:extLst>
          </p:cNvPr>
          <p:cNvSpPr txBox="1"/>
          <p:nvPr/>
        </p:nvSpPr>
        <p:spPr>
          <a:xfrm>
            <a:off x="410068" y="4262912"/>
            <a:ext cx="4512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de-DE" sz="18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https://www.youtube.com/watch?v=4fN8o_LTQWk</a:t>
            </a:r>
            <a:r>
              <a:rPr lang="de-DE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de-DE" sz="1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Rechtsformen im Nachbarschaftsraum der EKHN, Thomas Eberl)</a:t>
            </a:r>
            <a:endParaRPr lang="de-DE" sz="3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0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7" y="192176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686397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F9734BA-A42B-E266-94FB-536691785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831" y="1332728"/>
            <a:ext cx="7167801" cy="42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5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7" y="192176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686397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920760-C482-F7DA-0C32-3A2C547DB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579" y="1294437"/>
            <a:ext cx="7259972" cy="426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47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7" y="192176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686397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1CC6B4-74F7-603E-CA09-0A596E1B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998" y="1332433"/>
            <a:ext cx="7340004" cy="425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3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7" y="192176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686397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F1CC6B4-74F7-603E-CA09-0A596E1B0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29" y="1500808"/>
            <a:ext cx="4455448" cy="258445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788718-4773-18BE-3C3B-2C596CE1867F}"/>
              </a:ext>
            </a:extLst>
          </p:cNvPr>
          <p:cNvSpPr txBox="1"/>
          <p:nvPr/>
        </p:nvSpPr>
        <p:spPr>
          <a:xfrm>
            <a:off x="5706251" y="1742626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März 2024:</a:t>
            </a:r>
          </a:p>
          <a:p>
            <a:pPr marL="0" indent="0">
              <a:buNone/>
            </a:pPr>
            <a:endParaRPr lang="de-DE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Workshop „Gebäude“ (</a:t>
            </a:r>
            <a:r>
              <a:rPr lang="de-DE" sz="20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GBEP – der Gebäudebedarfs- und </a:t>
            </a:r>
            <a:r>
              <a:rPr lang="de-DE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DE" sz="2000" b="1" i="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entwicklungsplan) </a:t>
            </a:r>
            <a:r>
              <a:rPr lang="de-DE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 Frau Suden (Kirchenarchitektin) um 17.30 Uhr (Ort: Notkirche)</a:t>
            </a:r>
          </a:p>
          <a:p>
            <a:pPr marL="0" indent="0">
              <a:buNone/>
            </a:pPr>
            <a:endParaRPr lang="de-DE" sz="20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000" b="1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„Verwaltungen werden im Zuge des Regionalgesetzes in den Nachbarschaftsräumen gebündelt mit idealerweise einem Verwaltungsstandort pro Nachbarschaftsraum und für die Gemeindehäusern gelte ein Richtwert von vier Quadratmeter pro 100 Gemeindeglieder“</a:t>
            </a:r>
            <a:br>
              <a:rPr lang="de-DE" sz="20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3200" b="1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34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</a:t>
            </a:r>
            <a:r>
              <a:rPr lang="de-DE" sz="1400" b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www</a:t>
            </a:r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BA7598E-DAEA-920B-E959-F29A4EBC5E76}"/>
              </a:ext>
            </a:extLst>
          </p:cNvPr>
          <p:cNvSpPr txBox="1"/>
          <p:nvPr/>
        </p:nvSpPr>
        <p:spPr>
          <a:xfrm>
            <a:off x="860323" y="1905506"/>
            <a:ext cx="104713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Vielen Dank für Ihre Aufmerksamkeit</a:t>
            </a:r>
          </a:p>
          <a:p>
            <a:pPr algn="ctr"/>
            <a:endParaRPr lang="de-DE" sz="3200" b="1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Bestehen Fragen zu den einzelnen Themenfeldern?</a:t>
            </a:r>
          </a:p>
          <a:p>
            <a:pPr algn="ctr"/>
            <a:endParaRPr lang="de-DE" sz="3200" b="1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2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möchten Sie unserem Nachbarschaftsausschuss mit auf den Weg geben?</a:t>
            </a:r>
            <a:endParaRPr lang="de-DE" sz="32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1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7DE0EE-899B-C222-228F-C323DC6B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Thema: ekhn2030 / Nachbarschaftsgemeinden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C206B7-9B3B-8122-4BC5-29E1ED633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465"/>
            <a:ext cx="10515600" cy="43284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Ausgangssituation</a:t>
            </a:r>
          </a:p>
          <a:p>
            <a:pPr marL="457200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Nachbarschaftsraum</a:t>
            </a:r>
          </a:p>
          <a:p>
            <a:pPr marL="457200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Ausblick</a:t>
            </a:r>
          </a:p>
          <a:p>
            <a:pPr marL="914400" lvl="1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Rechtsform in der Nachbarschaft</a:t>
            </a:r>
          </a:p>
          <a:p>
            <a:pPr marL="914400" lvl="1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Verwaltung</a:t>
            </a:r>
          </a:p>
          <a:p>
            <a:pPr marL="914400" lvl="1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Verkündigungsteams</a:t>
            </a:r>
          </a:p>
          <a:p>
            <a:pPr marL="914400" lvl="1" indent="-457200">
              <a:buAutoNum type="arabicPeriod"/>
            </a:pPr>
            <a:r>
              <a:rPr lang="de-DE" sz="32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Gebäudeentwicklung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2A90A6-E82E-292D-50C9-49544E130B1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29" y="2222090"/>
            <a:ext cx="4119716" cy="2599819"/>
          </a:xfrm>
          <a:prstGeom prst="rect">
            <a:avLst/>
          </a:prstGeom>
          <a:ln w="0"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3D070F-13B3-79A5-875A-F25E0448C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22739" y="5883752"/>
            <a:ext cx="629266" cy="765728"/>
          </a:xfrm>
          <a:prstGeom prst="rect">
            <a:avLst/>
          </a:prstGeom>
        </p:spPr>
      </p:pic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472E724B-C1B2-8DCF-D4B8-86637AAB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</p:spTree>
    <p:extLst>
      <p:ext uri="{BB962C8B-B14F-4D97-AF65-F5344CB8AC3E}">
        <p14:creationId xmlns:p14="http://schemas.microsoft.com/office/powerpoint/2010/main" val="199838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85" y="1664515"/>
            <a:ext cx="5258503" cy="3528968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198376" y="5035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Ausgangssituation</a:t>
            </a:r>
          </a:p>
        </p:txBody>
      </p:sp>
      <p:pic>
        <p:nvPicPr>
          <p:cNvPr id="5" name="Onlinemedien 4" descr="Umfrage zu ekhn2030 auf der Ideenmesse EKHN  2023">
            <a:hlinkClick r:id="" action="ppaction://media"/>
            <a:extLst>
              <a:ext uri="{FF2B5EF4-FFF2-40B4-BE49-F238E27FC236}">
                <a16:creationId xmlns:a16="http://schemas.microsoft.com/office/drawing/2014/main" id="{6EB416CA-8E1C-18D6-2173-4011606C59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7549" y="1984699"/>
            <a:ext cx="5112568" cy="2888601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363874" y="6114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Ausgangssituation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AB2B7F-A37C-2F07-15C7-A618BAE9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16" y="584360"/>
            <a:ext cx="9438968" cy="51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81" y="294967"/>
            <a:ext cx="2153265" cy="1378567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198376" y="5035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Ausgangssituation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603E0218-9721-9453-FF16-2C399F7ADEEA}"/>
              </a:ext>
            </a:extLst>
          </p:cNvPr>
          <p:cNvSpPr/>
          <p:nvPr/>
        </p:nvSpPr>
        <p:spPr>
          <a:xfrm>
            <a:off x="1084208" y="2178737"/>
            <a:ext cx="10390038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de-DE" sz="28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Gemeindegliederzahlen haben sich im Zeitraum 2013 – 01.04.2024 (Stichtag jeweils 01.01.) von 5063 auf  4170 reduziert.</a:t>
            </a:r>
            <a:endParaRPr lang="de-DE" sz="2800" b="1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800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Prognose für 2030 ist 3552 (-20%).</a:t>
            </a:r>
          </a:p>
          <a:p>
            <a:endParaRPr lang="de-DE" sz="2800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Somit sinken die Zuwendungen aus der Kirchensteuer...</a:t>
            </a:r>
          </a:p>
        </p:txBody>
      </p:sp>
    </p:spTree>
    <p:extLst>
      <p:ext uri="{BB962C8B-B14F-4D97-AF65-F5344CB8AC3E}">
        <p14:creationId xmlns:p14="http://schemas.microsoft.com/office/powerpoint/2010/main" val="369622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29" y="294967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198376" y="50359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Ausgangssituation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2CE331-A828-0451-E27E-665AF24851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6"/>
          <a:stretch/>
        </p:blipFill>
        <p:spPr>
          <a:xfrm>
            <a:off x="706831" y="1769751"/>
            <a:ext cx="10778337" cy="339918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983BB03-342D-8885-DC38-C82CA6729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702" y="5224496"/>
            <a:ext cx="4450466" cy="42675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7AE2AB5-70FF-98A6-95AF-3CA92A1E9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831" y="5331185"/>
            <a:ext cx="2019475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29" y="294967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3734608" y="5747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Nachbarschaftsraum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56C527-965E-92F3-0F46-2388E7B0A3B9}"/>
              </a:ext>
            </a:extLst>
          </p:cNvPr>
          <p:cNvSpPr txBox="1"/>
          <p:nvPr/>
        </p:nvSpPr>
        <p:spPr>
          <a:xfrm>
            <a:off x="967154" y="2090172"/>
            <a:ext cx="1025769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Nachbarschaften mussten bis Ende 2023 verbindlich von der Dekanatssynode festgelegt werden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Dekanat Bergstraße gibt es 11 Nachbarschaftsräume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Lukasgemeinde gehört zum Nachbarschaftsraum Lampertheim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1000" b="1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1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29" y="294967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3734608" y="5747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Nachbarschaftsraum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56C527-965E-92F3-0F46-2388E7B0A3B9}"/>
              </a:ext>
            </a:extLst>
          </p:cNvPr>
          <p:cNvSpPr txBox="1"/>
          <p:nvPr/>
        </p:nvSpPr>
        <p:spPr>
          <a:xfrm>
            <a:off x="967154" y="1682538"/>
            <a:ext cx="102576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Jahr 2023 haben sich </a:t>
            </a:r>
          </a:p>
          <a:p>
            <a:endParaRPr lang="de-DE" sz="2800" b="1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evangelische Kirchengemeinde Hüttenfeld, </a:t>
            </a:r>
          </a:p>
          <a:p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evangelische Johannesgemeinde </a:t>
            </a:r>
            <a:r>
              <a:rPr lang="de-DE" sz="2800" b="1" spc="-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Neuschloß</a:t>
            </a:r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Lukasgemeinde Lampertheim und </a:t>
            </a:r>
          </a:p>
          <a:p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Martin-Luther Gemeinde Lampertheim </a:t>
            </a:r>
          </a:p>
          <a:p>
            <a:endParaRPr lang="de-DE" sz="2800" b="1" spc="-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entschlossen einem gemeinsamen Nachbarschaftsraum beizutreten. </a:t>
            </a:r>
          </a:p>
        </p:txBody>
      </p:sp>
    </p:spTree>
    <p:extLst>
      <p:ext uri="{BB962C8B-B14F-4D97-AF65-F5344CB8AC3E}">
        <p14:creationId xmlns:p14="http://schemas.microsoft.com/office/powerpoint/2010/main" val="346044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5CF3CDE-DA93-F1FA-2426-9AB5BEAFB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24" y="294966"/>
            <a:ext cx="1930115" cy="1205842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  <a:ln w="0"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1345B7E-92AC-D646-FD2A-64C3AFB71357}"/>
              </a:ext>
            </a:extLst>
          </p:cNvPr>
          <p:cNvSpPr txBox="1"/>
          <p:nvPr/>
        </p:nvSpPr>
        <p:spPr>
          <a:xfrm>
            <a:off x="4578146" y="574722"/>
            <a:ext cx="5252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spc="-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Ausblick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07FE38-ABB2-A870-0B8E-665B74EA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8147" y="6084054"/>
            <a:ext cx="4968976" cy="365125"/>
          </a:xfrm>
        </p:spPr>
        <p:txBody>
          <a:bodyPr/>
          <a:lstStyle/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Römerstraße 94, 68623 Lampertheim </a:t>
            </a:r>
          </a:p>
          <a:p>
            <a:pPr algn="l"/>
            <a:r>
              <a:rPr lang="de-DE" sz="1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Tel.: 06206 2091, www.lukasgemeinde-lampertheim.de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5ACA11-2901-3E6A-D394-EC8912841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" t="674" r="72267" b="79783"/>
          <a:stretch/>
        </p:blipFill>
        <p:spPr>
          <a:xfrm>
            <a:off x="3734608" y="5883753"/>
            <a:ext cx="629266" cy="76572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1BF6917-4D6B-2721-529E-73030AB80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6" y="2122004"/>
            <a:ext cx="10173848" cy="315772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BB1A92D-ECC0-149D-3719-5E517E16F8F9}"/>
              </a:ext>
            </a:extLst>
          </p:cNvPr>
          <p:cNvSpPr txBox="1"/>
          <p:nvPr/>
        </p:nvSpPr>
        <p:spPr>
          <a:xfrm>
            <a:off x="2250831" y="1148308"/>
            <a:ext cx="7033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 sieht der Nachbarschaftsraum 2030 aus? </a:t>
            </a:r>
          </a:p>
        </p:txBody>
      </p:sp>
    </p:spTree>
    <p:extLst>
      <p:ext uri="{BB962C8B-B14F-4D97-AF65-F5344CB8AC3E}">
        <p14:creationId xmlns:p14="http://schemas.microsoft.com/office/powerpoint/2010/main" val="2187741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Breitbild</PresentationFormat>
  <Paragraphs>92</Paragraphs>
  <Slides>16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Office</vt:lpstr>
      <vt:lpstr>PowerPoint-Präsentation</vt:lpstr>
      <vt:lpstr>1. Thema: ekhn2030 / Nachbarschaftsgemeinden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Bienhaus</dc:creator>
  <cp:lastModifiedBy>Patrick Bienhaus</cp:lastModifiedBy>
  <cp:revision>5</cp:revision>
  <dcterms:created xsi:type="dcterms:W3CDTF">2024-04-08T18:01:31Z</dcterms:created>
  <dcterms:modified xsi:type="dcterms:W3CDTF">2024-04-15T20:44:44Z</dcterms:modified>
</cp:coreProperties>
</file>